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AN Tangkiwood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Bobby Jones Condensed" charset="1" panose="00000000000000000000"/>
      <p:regular r:id="rId20"/>
    </p:embeddedFont>
    <p:embeddedFont>
      <p:font typeface="Helvetica World Italics" charset="1" panose="020B0500040000090004"/>
      <p:regular r:id="rId21"/>
    </p:embeddedFont>
    <p:embeddedFont>
      <p:font typeface="Helvetica World" charset="1" panose="020B0500040000020004"/>
      <p:regular r:id="rId22"/>
    </p:embeddedFont>
    <p:embeddedFont>
      <p:font typeface="Helvetica World Bold Italics" charset="1" panose="020B080004000009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jpeg" Type="http://schemas.openxmlformats.org/officeDocument/2006/relationships/image"/><Relationship Id="rId12" Target="../media/image9.png" Type="http://schemas.openxmlformats.org/officeDocument/2006/relationships/image"/><Relationship Id="rId13" Target="../media/image5.png" Type="http://schemas.openxmlformats.org/officeDocument/2006/relationships/image"/><Relationship Id="rId2" Target="../media/image33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Relationship Id="rId8" Target="../media/image3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0.jpe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Relationship Id="rId6" Target="../media/image4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6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52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2432" y="2094765"/>
            <a:ext cx="2446268" cy="6725134"/>
          </a:xfrm>
          <a:custGeom>
            <a:avLst/>
            <a:gdLst/>
            <a:ahLst/>
            <a:cxnLst/>
            <a:rect r="r" b="b" t="t" l="l"/>
            <a:pathLst>
              <a:path h="6725134" w="2446268">
                <a:moveTo>
                  <a:pt x="0" y="0"/>
                </a:moveTo>
                <a:lnTo>
                  <a:pt x="2446268" y="0"/>
                </a:lnTo>
                <a:lnTo>
                  <a:pt x="2446268" y="6725134"/>
                </a:lnTo>
                <a:lnTo>
                  <a:pt x="0" y="6725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763">
            <a:off x="5634093" y="2071190"/>
            <a:ext cx="7559523" cy="9434662"/>
          </a:xfrm>
          <a:custGeom>
            <a:avLst/>
            <a:gdLst/>
            <a:ahLst/>
            <a:cxnLst/>
            <a:rect r="r" b="b" t="t" l="l"/>
            <a:pathLst>
              <a:path h="9434662" w="7559523">
                <a:moveTo>
                  <a:pt x="0" y="0"/>
                </a:moveTo>
                <a:lnTo>
                  <a:pt x="7559523" y="0"/>
                </a:lnTo>
                <a:lnTo>
                  <a:pt x="7559523" y="9434662"/>
                </a:lnTo>
                <a:lnTo>
                  <a:pt x="0" y="9434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58224">
            <a:off x="13594774" y="290581"/>
            <a:ext cx="4585488" cy="5722918"/>
          </a:xfrm>
          <a:custGeom>
            <a:avLst/>
            <a:gdLst/>
            <a:ahLst/>
            <a:cxnLst/>
            <a:rect r="r" b="b" t="t" l="l"/>
            <a:pathLst>
              <a:path h="5722918" w="4585488">
                <a:moveTo>
                  <a:pt x="0" y="0"/>
                </a:moveTo>
                <a:lnTo>
                  <a:pt x="4585488" y="0"/>
                </a:lnTo>
                <a:lnTo>
                  <a:pt x="4585488" y="5722918"/>
                </a:lnTo>
                <a:lnTo>
                  <a:pt x="0" y="5722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4384">
            <a:off x="300112" y="6556511"/>
            <a:ext cx="2678573" cy="3342993"/>
          </a:xfrm>
          <a:custGeom>
            <a:avLst/>
            <a:gdLst/>
            <a:ahLst/>
            <a:cxnLst/>
            <a:rect r="r" b="b" t="t" l="l"/>
            <a:pathLst>
              <a:path h="3342993" w="2678573">
                <a:moveTo>
                  <a:pt x="0" y="0"/>
                </a:moveTo>
                <a:lnTo>
                  <a:pt x="2678573" y="0"/>
                </a:lnTo>
                <a:lnTo>
                  <a:pt x="2678573" y="3342993"/>
                </a:lnTo>
                <a:lnTo>
                  <a:pt x="0" y="334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35808" y="2425117"/>
            <a:ext cx="12592716" cy="7861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62"/>
              </a:lnSpc>
            </a:pPr>
            <a:r>
              <a:rPr lang="en-US" sz="17718">
                <a:solidFill>
                  <a:srgbClr val="FAFAE8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Waste Well: Plastic Recycling for a Better Future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930352">
            <a:off x="-363087" y="627911"/>
            <a:ext cx="3579123" cy="2603812"/>
          </a:xfrm>
          <a:custGeom>
            <a:avLst/>
            <a:gdLst/>
            <a:ahLst/>
            <a:cxnLst/>
            <a:rect r="r" b="b" t="t" l="l"/>
            <a:pathLst>
              <a:path h="2603812" w="3579123">
                <a:moveTo>
                  <a:pt x="0" y="0"/>
                </a:moveTo>
                <a:lnTo>
                  <a:pt x="3579123" y="0"/>
                </a:lnTo>
                <a:lnTo>
                  <a:pt x="3579123" y="2603812"/>
                </a:lnTo>
                <a:lnTo>
                  <a:pt x="0" y="260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182718">
            <a:off x="14183172" y="663191"/>
            <a:ext cx="4616815" cy="4977698"/>
          </a:xfrm>
          <a:custGeom>
            <a:avLst/>
            <a:gdLst/>
            <a:ahLst/>
            <a:cxnLst/>
            <a:rect r="r" b="b" t="t" l="l"/>
            <a:pathLst>
              <a:path h="4977698" w="4616815">
                <a:moveTo>
                  <a:pt x="0" y="0"/>
                </a:moveTo>
                <a:lnTo>
                  <a:pt x="4616815" y="0"/>
                </a:lnTo>
                <a:lnTo>
                  <a:pt x="4616815" y="4977698"/>
                </a:lnTo>
                <a:lnTo>
                  <a:pt x="0" y="4977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1660">
            <a:off x="15385222" y="8340544"/>
            <a:ext cx="2212714" cy="1654004"/>
          </a:xfrm>
          <a:custGeom>
            <a:avLst/>
            <a:gdLst/>
            <a:ahLst/>
            <a:cxnLst/>
            <a:rect r="r" b="b" t="t" l="l"/>
            <a:pathLst>
              <a:path h="1654004" w="2212714">
                <a:moveTo>
                  <a:pt x="0" y="0"/>
                </a:moveTo>
                <a:lnTo>
                  <a:pt x="2212714" y="0"/>
                </a:lnTo>
                <a:lnTo>
                  <a:pt x="2212714" y="1654004"/>
                </a:lnTo>
                <a:lnTo>
                  <a:pt x="0" y="1654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941078">
            <a:off x="1167042" y="108390"/>
            <a:ext cx="2172053" cy="3642855"/>
          </a:xfrm>
          <a:custGeom>
            <a:avLst/>
            <a:gdLst/>
            <a:ahLst/>
            <a:cxnLst/>
            <a:rect r="r" b="b" t="t" l="l"/>
            <a:pathLst>
              <a:path h="3642855" w="2172053">
                <a:moveTo>
                  <a:pt x="0" y="0"/>
                </a:moveTo>
                <a:lnTo>
                  <a:pt x="2172052" y="0"/>
                </a:lnTo>
                <a:lnTo>
                  <a:pt x="2172052" y="3642855"/>
                </a:lnTo>
                <a:lnTo>
                  <a:pt x="0" y="3642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6474" y="8819899"/>
            <a:ext cx="2547309" cy="1410572"/>
          </a:xfrm>
          <a:custGeom>
            <a:avLst/>
            <a:gdLst/>
            <a:ahLst/>
            <a:cxnLst/>
            <a:rect r="r" b="b" t="t" l="l"/>
            <a:pathLst>
              <a:path h="1410572" w="2547309">
                <a:moveTo>
                  <a:pt x="0" y="0"/>
                </a:moveTo>
                <a:lnTo>
                  <a:pt x="2547309" y="0"/>
                </a:lnTo>
                <a:lnTo>
                  <a:pt x="2547309" y="1410572"/>
                </a:lnTo>
                <a:lnTo>
                  <a:pt x="0" y="1410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77820" y="2094765"/>
            <a:ext cx="168148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b="true" sz="2797">
                <a:solidFill>
                  <a:srgbClr val="0B385B"/>
                </a:solidFill>
                <a:latin typeface="DM Sans Bold"/>
                <a:ea typeface="DM Sans Bold"/>
                <a:cs typeface="DM Sans Bold"/>
                <a:sym typeface="DM Sans Bold"/>
              </a:rPr>
              <a:t>REDUCE</a:t>
            </a:r>
          </a:p>
          <a:p>
            <a:pPr algn="ctr">
              <a:lnSpc>
                <a:spcPts val="3357"/>
              </a:lnSpc>
            </a:pPr>
          </a:p>
          <a:p>
            <a:pPr algn="ctr">
              <a:lnSpc>
                <a:spcPts val="3357"/>
              </a:lnSpc>
            </a:pPr>
            <a:r>
              <a:rPr lang="en-US" sz="2797" b="true">
                <a:solidFill>
                  <a:srgbClr val="0B385B"/>
                </a:solidFill>
                <a:latin typeface="DM Sans Bold"/>
                <a:ea typeface="DM Sans Bold"/>
                <a:cs typeface="DM Sans Bold"/>
                <a:sym typeface="DM Sans Bold"/>
              </a:rPr>
              <a:t>Recycle</a:t>
            </a:r>
          </a:p>
          <a:p>
            <a:pPr algn="ctr">
              <a:lnSpc>
                <a:spcPts val="3477"/>
              </a:lnSpc>
            </a:pPr>
          </a:p>
          <a:p>
            <a:pPr algn="ctr" marL="0" indent="0" lvl="0">
              <a:lnSpc>
                <a:spcPts val="3357"/>
              </a:lnSpc>
            </a:pPr>
            <a:r>
              <a:rPr lang="en-US" b="true" sz="2797">
                <a:solidFill>
                  <a:srgbClr val="0B385B"/>
                </a:solidFill>
                <a:latin typeface="DM Sans Bold"/>
                <a:ea typeface="DM Sans Bold"/>
                <a:cs typeface="DM Sans Bold"/>
                <a:sym typeface="DM Sans Bold"/>
              </a:rPr>
              <a:t>Reuse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4709638"/>
            <a:ext cx="7033448" cy="496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6"/>
              </a:lnSpc>
            </a:pPr>
            <a:r>
              <a:rPr lang="en-US" sz="19076" spc="-11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9177" y="6298529"/>
            <a:ext cx="4176475" cy="39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i="true" spc="323">
                <a:solidFill>
                  <a:srgbClr val="FFED0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GET IN TOUCH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38509" y="7010298"/>
            <a:ext cx="376800" cy="376800"/>
          </a:xfrm>
          <a:custGeom>
            <a:avLst/>
            <a:gdLst/>
            <a:ahLst/>
            <a:cxnLst/>
            <a:rect r="r" b="b" t="t" l="l"/>
            <a:pathLst>
              <a:path h="376800" w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614414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238148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861882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830084" y="7093940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+123-456-7890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0084" y="7707865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0084" y="8331599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HELLO@REALLYGREATSITE.COM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0084" y="8955333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123 ANYWHERE ST., ANY CITY, ST 12345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79177" y="2787651"/>
            <a:ext cx="4904990" cy="7117007"/>
            <a:chOff x="0" y="0"/>
            <a:chExt cx="1062024" cy="15409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2024" cy="1540968"/>
            </a:xfrm>
            <a:custGeom>
              <a:avLst/>
              <a:gdLst/>
              <a:ahLst/>
              <a:cxnLst/>
              <a:rect r="r" b="b" t="t" l="l"/>
              <a:pathLst>
                <a:path h="1540968" w="1062024">
                  <a:moveTo>
                    <a:pt x="0" y="0"/>
                  </a:moveTo>
                  <a:lnTo>
                    <a:pt x="1062024" y="0"/>
                  </a:lnTo>
                  <a:lnTo>
                    <a:pt x="1062024" y="1540968"/>
                  </a:lnTo>
                  <a:lnTo>
                    <a:pt x="0" y="1540968"/>
                  </a:lnTo>
                  <a:close/>
                </a:path>
              </a:pathLst>
            </a:custGeom>
            <a:blipFill>
              <a:blip r:embed="rId11"/>
              <a:stretch>
                <a:fillRect l="0" t="-1721" r="0" b="-172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384167" y="589786"/>
            <a:ext cx="12642312" cy="264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8"/>
              </a:lnSpc>
            </a:pPr>
            <a:r>
              <a:rPr lang="en-US" b="true" sz="3734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Bangla</a:t>
            </a:r>
            <a:r>
              <a:rPr lang="en-US" b="true" sz="3734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desh needs smart, community-driven recycling.</a:t>
            </a:r>
          </a:p>
          <a:p>
            <a:pPr algn="ctr">
              <a:lnSpc>
                <a:spcPts val="5228"/>
              </a:lnSpc>
            </a:pPr>
            <a:r>
              <a:rPr lang="en-US" b="true" sz="3734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Recycling plastic isn’t just waste management — it’s a green business opportunity for a cleaner, more sustainable future.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675668" y="8238148"/>
            <a:ext cx="4350811" cy="1966566"/>
          </a:xfrm>
          <a:custGeom>
            <a:avLst/>
            <a:gdLst/>
            <a:ahLst/>
            <a:cxnLst/>
            <a:rect r="r" b="b" t="t" l="l"/>
            <a:pathLst>
              <a:path h="1966566" w="4350811">
                <a:moveTo>
                  <a:pt x="0" y="0"/>
                </a:moveTo>
                <a:lnTo>
                  <a:pt x="4350810" y="0"/>
                </a:lnTo>
                <a:lnTo>
                  <a:pt x="4350810" y="1966567"/>
                </a:lnTo>
                <a:lnTo>
                  <a:pt x="0" y="1966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041660">
            <a:off x="-271672" y="255144"/>
            <a:ext cx="1930438" cy="1443002"/>
          </a:xfrm>
          <a:custGeom>
            <a:avLst/>
            <a:gdLst/>
            <a:ahLst/>
            <a:cxnLst/>
            <a:rect r="r" b="b" t="t" l="l"/>
            <a:pathLst>
              <a:path h="1443002" w="1930438">
                <a:moveTo>
                  <a:pt x="0" y="0"/>
                </a:moveTo>
                <a:lnTo>
                  <a:pt x="1930438" y="0"/>
                </a:lnTo>
                <a:lnTo>
                  <a:pt x="1930438" y="1443002"/>
                </a:lnTo>
                <a:lnTo>
                  <a:pt x="0" y="14430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371941" y="3552721"/>
            <a:ext cx="2012225" cy="159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</a:t>
            </a: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ASTIC</a:t>
            </a:r>
          </a:p>
          <a:p>
            <a:pPr algn="ctr">
              <a:lnSpc>
                <a:spcPts val="4229"/>
              </a:lnSpc>
            </a:pP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IS </a:t>
            </a:r>
          </a:p>
          <a:p>
            <a:pPr algn="ctr">
              <a:lnSpc>
                <a:spcPts val="4229"/>
              </a:lnSpc>
            </a:pP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PRECIOUS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6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092" y="631935"/>
            <a:ext cx="9248027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54"/>
              </a:lnSpc>
            </a:pPr>
            <a:r>
              <a:rPr lang="en-US" sz="95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07202" y="3973211"/>
            <a:ext cx="12660160" cy="6313789"/>
            <a:chOff x="0" y="0"/>
            <a:chExt cx="3334363" cy="16628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4363" cy="1662891"/>
            </a:xfrm>
            <a:custGeom>
              <a:avLst/>
              <a:gdLst/>
              <a:ahLst/>
              <a:cxnLst/>
              <a:rect r="r" b="b" t="t" l="l"/>
              <a:pathLst>
                <a:path h="1662891" w="3334363">
                  <a:moveTo>
                    <a:pt x="29353" y="0"/>
                  </a:moveTo>
                  <a:lnTo>
                    <a:pt x="3305010" y="0"/>
                  </a:lnTo>
                  <a:cubicBezTo>
                    <a:pt x="3312795" y="0"/>
                    <a:pt x="3320261" y="3093"/>
                    <a:pt x="3325766" y="8597"/>
                  </a:cubicBezTo>
                  <a:cubicBezTo>
                    <a:pt x="3331271" y="14102"/>
                    <a:pt x="3334363" y="21568"/>
                    <a:pt x="3334363" y="29353"/>
                  </a:cubicBezTo>
                  <a:lnTo>
                    <a:pt x="3334363" y="1633538"/>
                  </a:lnTo>
                  <a:cubicBezTo>
                    <a:pt x="3334363" y="1641323"/>
                    <a:pt x="3331271" y="1648789"/>
                    <a:pt x="3325766" y="1654294"/>
                  </a:cubicBezTo>
                  <a:cubicBezTo>
                    <a:pt x="3320261" y="1659798"/>
                    <a:pt x="3312795" y="1662891"/>
                    <a:pt x="3305010" y="1662891"/>
                  </a:cubicBezTo>
                  <a:lnTo>
                    <a:pt x="29353" y="1662891"/>
                  </a:lnTo>
                  <a:cubicBezTo>
                    <a:pt x="13142" y="1662891"/>
                    <a:pt x="0" y="1649749"/>
                    <a:pt x="0" y="1633538"/>
                  </a:cubicBezTo>
                  <a:lnTo>
                    <a:pt x="0" y="29353"/>
                  </a:lnTo>
                  <a:cubicBezTo>
                    <a:pt x="0" y="21568"/>
                    <a:pt x="3093" y="14102"/>
                    <a:pt x="8597" y="8597"/>
                  </a:cubicBezTo>
                  <a:cubicBezTo>
                    <a:pt x="14102" y="3093"/>
                    <a:pt x="21568" y="0"/>
                    <a:pt x="29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34363" cy="1700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6242362"/>
            <a:ext cx="2712499" cy="4044638"/>
          </a:xfrm>
          <a:custGeom>
            <a:avLst/>
            <a:gdLst/>
            <a:ahLst/>
            <a:cxnLst/>
            <a:rect r="r" b="b" t="t" l="l"/>
            <a:pathLst>
              <a:path h="4044638" w="2712499">
                <a:moveTo>
                  <a:pt x="0" y="0"/>
                </a:moveTo>
                <a:lnTo>
                  <a:pt x="2712499" y="0"/>
                </a:lnTo>
                <a:lnTo>
                  <a:pt x="2712499" y="4044638"/>
                </a:lnTo>
                <a:lnTo>
                  <a:pt x="0" y="4044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47579" y="8120867"/>
            <a:ext cx="3965648" cy="1792473"/>
          </a:xfrm>
          <a:custGeom>
            <a:avLst/>
            <a:gdLst/>
            <a:ahLst/>
            <a:cxnLst/>
            <a:rect r="r" b="b" t="t" l="l"/>
            <a:pathLst>
              <a:path h="1792473" w="3965648">
                <a:moveTo>
                  <a:pt x="0" y="0"/>
                </a:moveTo>
                <a:lnTo>
                  <a:pt x="3965648" y="0"/>
                </a:lnTo>
                <a:lnTo>
                  <a:pt x="3965648" y="1792472"/>
                </a:lnTo>
                <a:lnTo>
                  <a:pt x="0" y="1792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712499" y="3259753"/>
            <a:ext cx="262927" cy="263481"/>
          </a:xfrm>
          <a:custGeom>
            <a:avLst/>
            <a:gdLst/>
            <a:ahLst/>
            <a:cxnLst/>
            <a:rect r="r" b="b" t="t" l="l"/>
            <a:pathLst>
              <a:path h="263481" w="262927">
                <a:moveTo>
                  <a:pt x="262927" y="0"/>
                </a:moveTo>
                <a:lnTo>
                  <a:pt x="0" y="0"/>
                </a:lnTo>
                <a:lnTo>
                  <a:pt x="0" y="263481"/>
                </a:lnTo>
                <a:lnTo>
                  <a:pt x="262927" y="263481"/>
                </a:lnTo>
                <a:lnTo>
                  <a:pt x="26292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83376" y="5804067"/>
            <a:ext cx="864560" cy="866384"/>
          </a:xfrm>
          <a:custGeom>
            <a:avLst/>
            <a:gdLst/>
            <a:ahLst/>
            <a:cxnLst/>
            <a:rect r="r" b="b" t="t" l="l"/>
            <a:pathLst>
              <a:path h="866384" w="864560">
                <a:moveTo>
                  <a:pt x="0" y="0"/>
                </a:moveTo>
                <a:lnTo>
                  <a:pt x="864560" y="0"/>
                </a:lnTo>
                <a:lnTo>
                  <a:pt x="864560" y="866385"/>
                </a:lnTo>
                <a:lnTo>
                  <a:pt x="0" y="866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54032" y="5432201"/>
            <a:ext cx="371084" cy="371867"/>
          </a:xfrm>
          <a:custGeom>
            <a:avLst/>
            <a:gdLst/>
            <a:ahLst/>
            <a:cxnLst/>
            <a:rect r="r" b="b" t="t" l="l"/>
            <a:pathLst>
              <a:path h="371867" w="371084">
                <a:moveTo>
                  <a:pt x="0" y="0"/>
                </a:moveTo>
                <a:lnTo>
                  <a:pt x="371083" y="0"/>
                </a:lnTo>
                <a:lnTo>
                  <a:pt x="371083" y="371866"/>
                </a:lnTo>
                <a:lnTo>
                  <a:pt x="0" y="371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14541" y="223141"/>
            <a:ext cx="10308905" cy="5394993"/>
          </a:xfrm>
          <a:custGeom>
            <a:avLst/>
            <a:gdLst/>
            <a:ahLst/>
            <a:cxnLst/>
            <a:rect r="r" b="b" t="t" l="l"/>
            <a:pathLst>
              <a:path h="5394993" w="10308905">
                <a:moveTo>
                  <a:pt x="0" y="0"/>
                </a:moveTo>
                <a:lnTo>
                  <a:pt x="10308905" y="0"/>
                </a:lnTo>
                <a:lnTo>
                  <a:pt x="10308905" y="5394993"/>
                </a:lnTo>
                <a:lnTo>
                  <a:pt x="0" y="5394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216183" y="2169187"/>
            <a:ext cx="69490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77" y="6787726"/>
            <a:ext cx="13283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Nationwide: ~21% of single‐use bottles recycled; ~79%   mismanaged.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77" y="8207531"/>
            <a:ext cx="1253968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data shows a critical gap between plastic consumption and sustainable disposal. It highlights strong need for improved collection, recycling and reduction of single‐use plastics.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4692226"/>
            <a:ext cx="1129554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Dhaka, about 646 tonnes of plastic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waste are collected daily -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this is ~10% of the city’s total waste.  (Source :The daily observer)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B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2586"/>
            <a:ext cx="16422015" cy="3717328"/>
            <a:chOff x="0" y="0"/>
            <a:chExt cx="1569635" cy="3553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9635" cy="355307"/>
            </a:xfrm>
            <a:custGeom>
              <a:avLst/>
              <a:gdLst/>
              <a:ahLst/>
              <a:cxnLst/>
              <a:rect r="r" b="b" t="t" l="l"/>
              <a:pathLst>
                <a:path h="355307" w="1569635">
                  <a:moveTo>
                    <a:pt x="784818" y="0"/>
                  </a:moveTo>
                  <a:cubicBezTo>
                    <a:pt x="351375" y="0"/>
                    <a:pt x="0" y="79538"/>
                    <a:pt x="0" y="177653"/>
                  </a:cubicBezTo>
                  <a:cubicBezTo>
                    <a:pt x="0" y="275768"/>
                    <a:pt x="351375" y="355307"/>
                    <a:pt x="784818" y="355307"/>
                  </a:cubicBezTo>
                  <a:cubicBezTo>
                    <a:pt x="1218260" y="355307"/>
                    <a:pt x="1569635" y="275768"/>
                    <a:pt x="1569635" y="177653"/>
                  </a:cubicBezTo>
                  <a:cubicBezTo>
                    <a:pt x="1569635" y="79538"/>
                    <a:pt x="1218260" y="0"/>
                    <a:pt x="784818" y="0"/>
                  </a:cubicBezTo>
                  <a:close/>
                </a:path>
              </a:pathLst>
            </a:custGeom>
            <a:solidFill>
              <a:srgbClr val="0766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7153" y="61885"/>
              <a:ext cx="1275329" cy="260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570529" y="8118203"/>
            <a:ext cx="2851485" cy="76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4"/>
              </a:lnSpc>
              <a:spcBef>
                <a:spcPct val="0"/>
              </a:spcBef>
            </a:pPr>
            <a:r>
              <a:rPr lang="en-US" sz="3101" strike="noStrike" u="none">
                <a:solidFill>
                  <a:srgbClr val="001027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Develop recycling technology.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139961" y="9743510"/>
            <a:ext cx="24567922" cy="1729962"/>
            <a:chOff x="0" y="0"/>
            <a:chExt cx="6470564" cy="4556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70564" cy="455628"/>
            </a:xfrm>
            <a:custGeom>
              <a:avLst/>
              <a:gdLst/>
              <a:ahLst/>
              <a:cxnLst/>
              <a:rect r="r" b="b" t="t" l="l"/>
              <a:pathLst>
                <a:path h="455628" w="6470564">
                  <a:moveTo>
                    <a:pt x="3235282" y="0"/>
                  </a:moveTo>
                  <a:cubicBezTo>
                    <a:pt x="1448485" y="0"/>
                    <a:pt x="0" y="101996"/>
                    <a:pt x="0" y="227814"/>
                  </a:cubicBezTo>
                  <a:cubicBezTo>
                    <a:pt x="0" y="353632"/>
                    <a:pt x="1448485" y="455628"/>
                    <a:pt x="3235282" y="455628"/>
                  </a:cubicBezTo>
                  <a:cubicBezTo>
                    <a:pt x="5022079" y="455628"/>
                    <a:pt x="6470564" y="353632"/>
                    <a:pt x="6470564" y="227814"/>
                  </a:cubicBezTo>
                  <a:cubicBezTo>
                    <a:pt x="6470564" y="101996"/>
                    <a:pt x="5022079" y="0"/>
                    <a:pt x="3235282" y="0"/>
                  </a:cubicBezTo>
                  <a:close/>
                </a:path>
              </a:pathLst>
            </a:custGeom>
            <a:solidFill>
              <a:srgbClr val="5092C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06615" y="71290"/>
              <a:ext cx="5257333" cy="34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185890" y="7331691"/>
            <a:ext cx="3502925" cy="3853217"/>
          </a:xfrm>
          <a:custGeom>
            <a:avLst/>
            <a:gdLst/>
            <a:ahLst/>
            <a:cxnLst/>
            <a:rect r="r" b="b" t="t" l="l"/>
            <a:pathLst>
              <a:path h="3853217" w="3502925">
                <a:moveTo>
                  <a:pt x="3502925" y="0"/>
                </a:moveTo>
                <a:lnTo>
                  <a:pt x="0" y="0"/>
                </a:lnTo>
                <a:lnTo>
                  <a:pt x="0" y="3853218"/>
                </a:lnTo>
                <a:lnTo>
                  <a:pt x="3502925" y="3853218"/>
                </a:lnTo>
                <a:lnTo>
                  <a:pt x="35029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1877710" y="7136063"/>
            <a:ext cx="3502925" cy="3853217"/>
          </a:xfrm>
          <a:custGeom>
            <a:avLst/>
            <a:gdLst/>
            <a:ahLst/>
            <a:cxnLst/>
            <a:rect r="r" b="b" t="t" l="l"/>
            <a:pathLst>
              <a:path h="3853217" w="3502925">
                <a:moveTo>
                  <a:pt x="3502924" y="0"/>
                </a:moveTo>
                <a:lnTo>
                  <a:pt x="0" y="0"/>
                </a:lnTo>
                <a:lnTo>
                  <a:pt x="0" y="3853217"/>
                </a:lnTo>
                <a:lnTo>
                  <a:pt x="3502924" y="3853217"/>
                </a:lnTo>
                <a:lnTo>
                  <a:pt x="35029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33112" y="1028700"/>
            <a:ext cx="7315200" cy="3644300"/>
          </a:xfrm>
          <a:custGeom>
            <a:avLst/>
            <a:gdLst/>
            <a:ahLst/>
            <a:cxnLst/>
            <a:rect r="r" b="b" t="t" l="l"/>
            <a:pathLst>
              <a:path h="3644300" w="7315200">
                <a:moveTo>
                  <a:pt x="0" y="0"/>
                </a:moveTo>
                <a:lnTo>
                  <a:pt x="7315200" y="0"/>
                </a:lnTo>
                <a:lnTo>
                  <a:pt x="7315200" y="3644300"/>
                </a:lnTo>
                <a:lnTo>
                  <a:pt x="0" y="364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393262" y="316795"/>
            <a:ext cx="4443042" cy="444304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3726" t="0" r="-2372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896625" y="5143500"/>
            <a:ext cx="5274625" cy="527462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9479" t="0" r="-29479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5498880">
            <a:off x="11177165" y="8539267"/>
            <a:ext cx="740240" cy="2678500"/>
          </a:xfrm>
          <a:custGeom>
            <a:avLst/>
            <a:gdLst/>
            <a:ahLst/>
            <a:cxnLst/>
            <a:rect r="r" b="b" t="t" l="l"/>
            <a:pathLst>
              <a:path h="2678500" w="740240">
                <a:moveTo>
                  <a:pt x="0" y="0"/>
                </a:moveTo>
                <a:lnTo>
                  <a:pt x="740239" y="0"/>
                </a:lnTo>
                <a:lnTo>
                  <a:pt x="740239" y="2678500"/>
                </a:lnTo>
                <a:lnTo>
                  <a:pt x="0" y="2678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true" rot="-5498880">
            <a:off x="3622240" y="8766591"/>
            <a:ext cx="544776" cy="1971230"/>
          </a:xfrm>
          <a:custGeom>
            <a:avLst/>
            <a:gdLst/>
            <a:ahLst/>
            <a:cxnLst/>
            <a:rect r="r" b="b" t="t" l="l"/>
            <a:pathLst>
              <a:path h="1971230" w="544776">
                <a:moveTo>
                  <a:pt x="544776" y="1971230"/>
                </a:moveTo>
                <a:lnTo>
                  <a:pt x="0" y="1971230"/>
                </a:lnTo>
                <a:lnTo>
                  <a:pt x="0" y="0"/>
                </a:lnTo>
                <a:lnTo>
                  <a:pt x="544776" y="0"/>
                </a:lnTo>
                <a:lnTo>
                  <a:pt x="544776" y="197123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7192227" y="5483521"/>
            <a:ext cx="2191546" cy="1323894"/>
          </a:xfrm>
          <a:custGeom>
            <a:avLst/>
            <a:gdLst/>
            <a:ahLst/>
            <a:cxnLst/>
            <a:rect r="r" b="b" t="t" l="l"/>
            <a:pathLst>
              <a:path h="1323894" w="2191546">
                <a:moveTo>
                  <a:pt x="0" y="0"/>
                </a:moveTo>
                <a:lnTo>
                  <a:pt x="2191546" y="0"/>
                </a:lnTo>
                <a:lnTo>
                  <a:pt x="2191546" y="1323894"/>
                </a:lnTo>
                <a:lnTo>
                  <a:pt x="0" y="1323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830156" y="5421726"/>
            <a:ext cx="1198067" cy="723742"/>
          </a:xfrm>
          <a:custGeom>
            <a:avLst/>
            <a:gdLst/>
            <a:ahLst/>
            <a:cxnLst/>
            <a:rect r="r" b="b" t="t" l="l"/>
            <a:pathLst>
              <a:path h="723742" w="1198067">
                <a:moveTo>
                  <a:pt x="0" y="0"/>
                </a:moveTo>
                <a:lnTo>
                  <a:pt x="1198067" y="0"/>
                </a:lnTo>
                <a:lnTo>
                  <a:pt x="1198067" y="723742"/>
                </a:lnTo>
                <a:lnTo>
                  <a:pt x="0" y="723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095773" y="4988968"/>
            <a:ext cx="2191546" cy="1323894"/>
          </a:xfrm>
          <a:custGeom>
            <a:avLst/>
            <a:gdLst/>
            <a:ahLst/>
            <a:cxnLst/>
            <a:rect r="r" b="b" t="t" l="l"/>
            <a:pathLst>
              <a:path h="1323894" w="2191546">
                <a:moveTo>
                  <a:pt x="0" y="0"/>
                </a:moveTo>
                <a:lnTo>
                  <a:pt x="2191546" y="0"/>
                </a:lnTo>
                <a:lnTo>
                  <a:pt x="2191546" y="1323894"/>
                </a:lnTo>
                <a:lnTo>
                  <a:pt x="0" y="1323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192227" y="4396922"/>
            <a:ext cx="1669356" cy="1086599"/>
          </a:xfrm>
          <a:custGeom>
            <a:avLst/>
            <a:gdLst/>
            <a:ahLst/>
            <a:cxnLst/>
            <a:rect r="r" b="b" t="t" l="l"/>
            <a:pathLst>
              <a:path h="1086599" w="1669356">
                <a:moveTo>
                  <a:pt x="0" y="0"/>
                </a:moveTo>
                <a:lnTo>
                  <a:pt x="1669356" y="0"/>
                </a:lnTo>
                <a:lnTo>
                  <a:pt x="1669356" y="1086599"/>
                </a:lnTo>
                <a:lnTo>
                  <a:pt x="0" y="1086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817840" y="4588977"/>
            <a:ext cx="5119513" cy="40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4"/>
              </a:lnSpc>
              <a:spcBef>
                <a:spcPct val="0"/>
              </a:spcBef>
            </a:pPr>
            <a:r>
              <a:rPr lang="en-US" sz="3101">
                <a:solidFill>
                  <a:srgbClr val="001027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Dumping Station at Mauli,Dhaka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862282" y="8051528"/>
            <a:ext cx="1198067" cy="723742"/>
          </a:xfrm>
          <a:custGeom>
            <a:avLst/>
            <a:gdLst/>
            <a:ahLst/>
            <a:cxnLst/>
            <a:rect r="r" b="b" t="t" l="l"/>
            <a:pathLst>
              <a:path h="723742" w="1198067">
                <a:moveTo>
                  <a:pt x="0" y="0"/>
                </a:moveTo>
                <a:lnTo>
                  <a:pt x="1198067" y="0"/>
                </a:lnTo>
                <a:lnTo>
                  <a:pt x="1198067" y="723742"/>
                </a:lnTo>
                <a:lnTo>
                  <a:pt x="0" y="723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698558" y="6807415"/>
            <a:ext cx="1198067" cy="723742"/>
          </a:xfrm>
          <a:custGeom>
            <a:avLst/>
            <a:gdLst/>
            <a:ahLst/>
            <a:cxnLst/>
            <a:rect r="r" b="b" t="t" l="l"/>
            <a:pathLst>
              <a:path h="723742" w="1198067">
                <a:moveTo>
                  <a:pt x="0" y="0"/>
                </a:moveTo>
                <a:lnTo>
                  <a:pt x="1198067" y="0"/>
                </a:lnTo>
                <a:lnTo>
                  <a:pt x="1198067" y="723742"/>
                </a:lnTo>
                <a:lnTo>
                  <a:pt x="0" y="723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351595" y="4759836"/>
            <a:ext cx="1942818" cy="1797990"/>
          </a:xfrm>
          <a:custGeom>
            <a:avLst/>
            <a:gdLst/>
            <a:ahLst/>
            <a:cxnLst/>
            <a:rect r="r" b="b" t="t" l="l"/>
            <a:pathLst>
              <a:path h="1797990" w="1942818">
                <a:moveTo>
                  <a:pt x="0" y="0"/>
                </a:moveTo>
                <a:lnTo>
                  <a:pt x="1942818" y="0"/>
                </a:lnTo>
                <a:lnTo>
                  <a:pt x="1942818" y="1797990"/>
                </a:lnTo>
                <a:lnTo>
                  <a:pt x="0" y="17979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351595" y="9677943"/>
            <a:ext cx="7051487" cy="40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4"/>
              </a:lnSpc>
            </a:pPr>
            <a:r>
              <a:rPr lang="en-US" sz="3101">
                <a:solidFill>
                  <a:srgbClr val="001027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Dumping Station At Halishahar,Chottogram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7233" y="559634"/>
            <a:ext cx="65945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0919" y="4099093"/>
            <a:ext cx="12842727" cy="695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3"/>
              </a:lnSpc>
            </a:pPr>
            <a:r>
              <a:rPr lang="en-US" sz="31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Poor Waste Segregation: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househol</a:t>
            </a: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 mix all waste together → lowers recycling quality.</a:t>
            </a:r>
          </a:p>
          <a:p>
            <a:pPr algn="ctr">
              <a:lnSpc>
                <a:spcPts val="4453"/>
              </a:lnSpc>
            </a:pPr>
            <a:r>
              <a:rPr lang="en-US" b="true" sz="31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Limited Collection Infrastructure: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City corporations lack enough trucks, bins, and manpower.</a:t>
            </a:r>
          </a:p>
          <a:p>
            <a:pPr algn="ctr">
              <a:lnSpc>
                <a:spcPts val="4453"/>
              </a:lnSpc>
            </a:pPr>
            <a:r>
              <a:rPr lang="en-US" b="true" sz="31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High Transport &amp; Processing Costs: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Moving waste to recycling plants is expensive; small startups can’t afford it.</a:t>
            </a:r>
          </a:p>
          <a:p>
            <a:pPr algn="ctr">
              <a:lnSpc>
                <a:spcPts val="4453"/>
              </a:lnSpc>
            </a:pPr>
            <a:r>
              <a:rPr lang="en-US" b="true" sz="31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Informal Recycling System: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Waste pickers work in unsafe conditions with no recognition or fair pay.</a:t>
            </a:r>
          </a:p>
          <a:p>
            <a:pPr algn="ctr">
              <a:lnSpc>
                <a:spcPts val="4173"/>
              </a:lnSpc>
            </a:pPr>
          </a:p>
          <a:p>
            <a:pPr algn="ctr">
              <a:lnSpc>
                <a:spcPts val="417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6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61972" y="360398"/>
            <a:ext cx="4675303" cy="46753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8086" y="0"/>
                  </a:moveTo>
                  <a:lnTo>
                    <a:pt x="774714" y="0"/>
                  </a:lnTo>
                  <a:cubicBezTo>
                    <a:pt x="784815" y="0"/>
                    <a:pt x="794502" y="4013"/>
                    <a:pt x="801645" y="11155"/>
                  </a:cubicBezTo>
                  <a:cubicBezTo>
                    <a:pt x="808787" y="18298"/>
                    <a:pt x="812800" y="27985"/>
                    <a:pt x="812800" y="38086"/>
                  </a:cubicBezTo>
                  <a:lnTo>
                    <a:pt x="812800" y="774714"/>
                  </a:lnTo>
                  <a:cubicBezTo>
                    <a:pt x="812800" y="784815"/>
                    <a:pt x="808787" y="794502"/>
                    <a:pt x="801645" y="801645"/>
                  </a:cubicBezTo>
                  <a:cubicBezTo>
                    <a:pt x="794502" y="808787"/>
                    <a:pt x="784815" y="812800"/>
                    <a:pt x="774714" y="812800"/>
                  </a:cubicBezTo>
                  <a:lnTo>
                    <a:pt x="38086" y="812800"/>
                  </a:lnTo>
                  <a:cubicBezTo>
                    <a:pt x="27985" y="812800"/>
                    <a:pt x="18298" y="808787"/>
                    <a:pt x="11155" y="801645"/>
                  </a:cubicBezTo>
                  <a:cubicBezTo>
                    <a:pt x="4013" y="794502"/>
                    <a:pt x="0" y="784815"/>
                    <a:pt x="0" y="774714"/>
                  </a:cubicBezTo>
                  <a:lnTo>
                    <a:pt x="0" y="38086"/>
                  </a:lnTo>
                  <a:cubicBezTo>
                    <a:pt x="0" y="27985"/>
                    <a:pt x="4013" y="18298"/>
                    <a:pt x="11155" y="11155"/>
                  </a:cubicBezTo>
                  <a:cubicBezTo>
                    <a:pt x="18298" y="4013"/>
                    <a:pt x="27985" y="0"/>
                    <a:pt x="38086" y="0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500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961972" y="5143500"/>
            <a:ext cx="4835542" cy="483554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6824" y="0"/>
                  </a:moveTo>
                  <a:lnTo>
                    <a:pt x="775976" y="0"/>
                  </a:lnTo>
                  <a:cubicBezTo>
                    <a:pt x="785742" y="0"/>
                    <a:pt x="795109" y="3880"/>
                    <a:pt x="802015" y="10786"/>
                  </a:cubicBezTo>
                  <a:cubicBezTo>
                    <a:pt x="808920" y="17691"/>
                    <a:pt x="812800" y="27058"/>
                    <a:pt x="812800" y="36824"/>
                  </a:cubicBezTo>
                  <a:lnTo>
                    <a:pt x="812800" y="775976"/>
                  </a:lnTo>
                  <a:cubicBezTo>
                    <a:pt x="812800" y="785742"/>
                    <a:pt x="808920" y="795109"/>
                    <a:pt x="802015" y="802015"/>
                  </a:cubicBezTo>
                  <a:cubicBezTo>
                    <a:pt x="795109" y="808920"/>
                    <a:pt x="785742" y="812800"/>
                    <a:pt x="775976" y="812800"/>
                  </a:cubicBezTo>
                  <a:lnTo>
                    <a:pt x="36824" y="812800"/>
                  </a:lnTo>
                  <a:cubicBezTo>
                    <a:pt x="27058" y="812800"/>
                    <a:pt x="17691" y="808920"/>
                    <a:pt x="10786" y="802015"/>
                  </a:cubicBezTo>
                  <a:cubicBezTo>
                    <a:pt x="3880" y="795109"/>
                    <a:pt x="0" y="785742"/>
                    <a:pt x="0" y="775976"/>
                  </a:cubicBezTo>
                  <a:lnTo>
                    <a:pt x="0" y="36824"/>
                  </a:lnTo>
                  <a:cubicBezTo>
                    <a:pt x="0" y="27058"/>
                    <a:pt x="3880" y="17691"/>
                    <a:pt x="10786" y="10786"/>
                  </a:cubicBezTo>
                  <a:cubicBezTo>
                    <a:pt x="17691" y="3880"/>
                    <a:pt x="27058" y="0"/>
                    <a:pt x="36824" y="0"/>
                  </a:cubicBezTo>
                  <a:close/>
                </a:path>
              </a:pathLst>
            </a:custGeom>
            <a:blipFill>
              <a:blip r:embed="rId3"/>
              <a:stretch>
                <a:fillRect l="-27903" t="0" r="-2790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226615"/>
            <a:ext cx="11578656" cy="247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29"/>
              </a:lnSpc>
              <a:spcBef>
                <a:spcPct val="0"/>
              </a:spcBef>
            </a:pPr>
            <a:r>
              <a:rPr lang="en-US" b="true" sz="14449" spc="-86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631375"/>
            <a:ext cx="12764774" cy="815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3"/>
              </a:lnSpc>
            </a:pPr>
            <a:r>
              <a:rPr lang="en-US" sz="360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Low Public </a:t>
            </a:r>
            <a:r>
              <a:rPr lang="en-US" b="true" sz="36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Awareness: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People don’t know the value of recycling or how to separate plastics.</a:t>
            </a:r>
          </a:p>
          <a:p>
            <a:pPr algn="ctr">
              <a:lnSpc>
                <a:spcPts val="5193"/>
              </a:lnSpc>
            </a:pPr>
            <a:r>
              <a:rPr lang="en-US" b="true" sz="37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Lack of Policy Support &amp; Incentives: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Few government incentives for green businesses or waste segregation.</a:t>
            </a:r>
          </a:p>
          <a:p>
            <a:pPr algn="ctr">
              <a:lnSpc>
                <a:spcPts val="5193"/>
              </a:lnSpc>
            </a:pPr>
            <a:r>
              <a:rPr lang="en-US" b="true" sz="37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Poor Market for Recycled Products: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Recycled materials often seen as “low quality,” reducing buyer interest.</a:t>
            </a:r>
          </a:p>
          <a:p>
            <a:pPr algn="ctr">
              <a:lnSpc>
                <a:spcPts val="5193"/>
              </a:lnSpc>
            </a:pPr>
            <a:r>
              <a:rPr lang="en-US" b="true" sz="37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 Financial &amp; Technical Barriers: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funding, modern equipment, and innovation in recycling sector.</a:t>
            </a:r>
          </a:p>
          <a:p>
            <a:pPr algn="ctr">
              <a:lnSpc>
                <a:spcPts val="491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6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36596" y="368071"/>
            <a:ext cx="1285697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7"/>
              </a:lnSpc>
            </a:pPr>
            <a:r>
              <a:rPr lang="en-US" b="true" sz="56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   SOLUTION :</a:t>
            </a:r>
          </a:p>
          <a:p>
            <a:pPr algn="l">
              <a:lnSpc>
                <a:spcPts val="6777"/>
              </a:lnSpc>
            </a:pPr>
            <a:r>
              <a:rPr lang="en-US" b="true" sz="56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PLASTIC RECYCLING  HUB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9123" y="3139563"/>
            <a:ext cx="9449169" cy="7115441"/>
            <a:chOff x="0" y="0"/>
            <a:chExt cx="2488670" cy="1874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8670" cy="1874026"/>
            </a:xfrm>
            <a:custGeom>
              <a:avLst/>
              <a:gdLst/>
              <a:ahLst/>
              <a:cxnLst/>
              <a:rect r="r" b="b" t="t" l="l"/>
              <a:pathLst>
                <a:path h="1874026" w="2488670">
                  <a:moveTo>
                    <a:pt x="39327" y="0"/>
                  </a:moveTo>
                  <a:lnTo>
                    <a:pt x="2449343" y="0"/>
                  </a:lnTo>
                  <a:cubicBezTo>
                    <a:pt x="2459773" y="0"/>
                    <a:pt x="2469776" y="4143"/>
                    <a:pt x="2477151" y="11519"/>
                  </a:cubicBezTo>
                  <a:cubicBezTo>
                    <a:pt x="2484527" y="18894"/>
                    <a:pt x="2488670" y="28897"/>
                    <a:pt x="2488670" y="39327"/>
                  </a:cubicBezTo>
                  <a:lnTo>
                    <a:pt x="2488670" y="1834698"/>
                  </a:lnTo>
                  <a:cubicBezTo>
                    <a:pt x="2488670" y="1845128"/>
                    <a:pt x="2484527" y="1855132"/>
                    <a:pt x="2477151" y="1862507"/>
                  </a:cubicBezTo>
                  <a:cubicBezTo>
                    <a:pt x="2469776" y="1869882"/>
                    <a:pt x="2459773" y="1874026"/>
                    <a:pt x="2449343" y="1874026"/>
                  </a:cubicBezTo>
                  <a:lnTo>
                    <a:pt x="39327" y="1874026"/>
                  </a:lnTo>
                  <a:cubicBezTo>
                    <a:pt x="28897" y="1874026"/>
                    <a:pt x="18894" y="1869882"/>
                    <a:pt x="11519" y="1862507"/>
                  </a:cubicBezTo>
                  <a:cubicBezTo>
                    <a:pt x="4143" y="1855132"/>
                    <a:pt x="0" y="1845128"/>
                    <a:pt x="0" y="1834698"/>
                  </a:cubicBezTo>
                  <a:lnTo>
                    <a:pt x="0" y="39327"/>
                  </a:lnTo>
                  <a:cubicBezTo>
                    <a:pt x="0" y="28897"/>
                    <a:pt x="4143" y="18894"/>
                    <a:pt x="11519" y="11519"/>
                  </a:cubicBezTo>
                  <a:cubicBezTo>
                    <a:pt x="18894" y="4143"/>
                    <a:pt x="28897" y="0"/>
                    <a:pt x="39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8670" cy="1912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745771" y="6465859"/>
            <a:ext cx="5368565" cy="4014787"/>
          </a:xfrm>
          <a:custGeom>
            <a:avLst/>
            <a:gdLst/>
            <a:ahLst/>
            <a:cxnLst/>
            <a:rect r="r" b="b" t="t" l="l"/>
            <a:pathLst>
              <a:path h="4014787" w="5368565">
                <a:moveTo>
                  <a:pt x="0" y="0"/>
                </a:moveTo>
                <a:lnTo>
                  <a:pt x="5368565" y="0"/>
                </a:lnTo>
                <a:lnTo>
                  <a:pt x="5368565" y="4014787"/>
                </a:lnTo>
                <a:lnTo>
                  <a:pt x="0" y="4014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164651" y="-76004"/>
            <a:ext cx="3317272" cy="3866561"/>
          </a:xfrm>
          <a:custGeom>
            <a:avLst/>
            <a:gdLst/>
            <a:ahLst/>
            <a:cxnLst/>
            <a:rect r="r" b="b" t="t" l="l"/>
            <a:pathLst>
              <a:path h="3866561" w="3317272">
                <a:moveTo>
                  <a:pt x="3317272" y="0"/>
                </a:moveTo>
                <a:lnTo>
                  <a:pt x="0" y="0"/>
                </a:lnTo>
                <a:lnTo>
                  <a:pt x="0" y="3866561"/>
                </a:lnTo>
                <a:lnTo>
                  <a:pt x="3317272" y="3866561"/>
                </a:lnTo>
                <a:lnTo>
                  <a:pt x="331727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57780" y="7079259"/>
            <a:ext cx="7795990" cy="3523788"/>
          </a:xfrm>
          <a:custGeom>
            <a:avLst/>
            <a:gdLst/>
            <a:ahLst/>
            <a:cxnLst/>
            <a:rect r="r" b="b" t="t" l="l"/>
            <a:pathLst>
              <a:path h="3523788" w="7795990">
                <a:moveTo>
                  <a:pt x="0" y="0"/>
                </a:moveTo>
                <a:lnTo>
                  <a:pt x="7795990" y="0"/>
                </a:lnTo>
                <a:lnTo>
                  <a:pt x="7795990" y="3523788"/>
                </a:lnTo>
                <a:lnTo>
                  <a:pt x="0" y="3523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83376" y="5804067"/>
            <a:ext cx="864560" cy="866384"/>
          </a:xfrm>
          <a:custGeom>
            <a:avLst/>
            <a:gdLst/>
            <a:ahLst/>
            <a:cxnLst/>
            <a:rect r="r" b="b" t="t" l="l"/>
            <a:pathLst>
              <a:path h="866384" w="864560">
                <a:moveTo>
                  <a:pt x="0" y="0"/>
                </a:moveTo>
                <a:lnTo>
                  <a:pt x="864560" y="0"/>
                </a:lnTo>
                <a:lnTo>
                  <a:pt x="864560" y="866385"/>
                </a:lnTo>
                <a:lnTo>
                  <a:pt x="0" y="866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30053" y="5288234"/>
            <a:ext cx="514747" cy="515833"/>
          </a:xfrm>
          <a:custGeom>
            <a:avLst/>
            <a:gdLst/>
            <a:ahLst/>
            <a:cxnLst/>
            <a:rect r="r" b="b" t="t" l="l"/>
            <a:pathLst>
              <a:path h="515833" w="514747">
                <a:moveTo>
                  <a:pt x="0" y="0"/>
                </a:moveTo>
                <a:lnTo>
                  <a:pt x="514747" y="0"/>
                </a:lnTo>
                <a:lnTo>
                  <a:pt x="514747" y="515833"/>
                </a:lnTo>
                <a:lnTo>
                  <a:pt x="0" y="515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93568" y="5059228"/>
            <a:ext cx="371084" cy="371867"/>
          </a:xfrm>
          <a:custGeom>
            <a:avLst/>
            <a:gdLst/>
            <a:ahLst/>
            <a:cxnLst/>
            <a:rect r="r" b="b" t="t" l="l"/>
            <a:pathLst>
              <a:path h="371867" w="371084">
                <a:moveTo>
                  <a:pt x="0" y="0"/>
                </a:moveTo>
                <a:lnTo>
                  <a:pt x="371083" y="0"/>
                </a:lnTo>
                <a:lnTo>
                  <a:pt x="371083" y="371867"/>
                </a:lnTo>
                <a:lnTo>
                  <a:pt x="0" y="371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457700" y="2615971"/>
            <a:ext cx="7656636" cy="4129924"/>
            <a:chOff x="0" y="0"/>
            <a:chExt cx="1506884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06884" cy="812800"/>
            </a:xfrm>
            <a:custGeom>
              <a:avLst/>
              <a:gdLst/>
              <a:ahLst/>
              <a:cxnLst/>
              <a:rect r="r" b="b" t="t" l="l"/>
              <a:pathLst>
                <a:path h="812800" w="1506884">
                  <a:moveTo>
                    <a:pt x="23256" y="0"/>
                  </a:moveTo>
                  <a:lnTo>
                    <a:pt x="1483627" y="0"/>
                  </a:lnTo>
                  <a:cubicBezTo>
                    <a:pt x="1489795" y="0"/>
                    <a:pt x="1495711" y="2450"/>
                    <a:pt x="1500072" y="6812"/>
                  </a:cubicBezTo>
                  <a:cubicBezTo>
                    <a:pt x="1504433" y="11173"/>
                    <a:pt x="1506884" y="17088"/>
                    <a:pt x="1506884" y="23256"/>
                  </a:cubicBezTo>
                  <a:lnTo>
                    <a:pt x="1506884" y="789544"/>
                  </a:lnTo>
                  <a:cubicBezTo>
                    <a:pt x="1506884" y="802388"/>
                    <a:pt x="1496471" y="812800"/>
                    <a:pt x="1483627" y="812800"/>
                  </a:cubicBezTo>
                  <a:lnTo>
                    <a:pt x="23256" y="812800"/>
                  </a:lnTo>
                  <a:cubicBezTo>
                    <a:pt x="17088" y="812800"/>
                    <a:pt x="11173" y="810350"/>
                    <a:pt x="6812" y="805988"/>
                  </a:cubicBezTo>
                  <a:cubicBezTo>
                    <a:pt x="2450" y="801627"/>
                    <a:pt x="0" y="795712"/>
                    <a:pt x="0" y="789544"/>
                  </a:cubicBezTo>
                  <a:lnTo>
                    <a:pt x="0" y="23256"/>
                  </a:lnTo>
                  <a:cubicBezTo>
                    <a:pt x="0" y="17088"/>
                    <a:pt x="2450" y="11173"/>
                    <a:pt x="6812" y="6812"/>
                  </a:cubicBezTo>
                  <a:cubicBezTo>
                    <a:pt x="11173" y="2450"/>
                    <a:pt x="17088" y="0"/>
                    <a:pt x="2325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6" r="0" b="-1236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419586" y="7079259"/>
            <a:ext cx="5936189" cy="2948307"/>
            <a:chOff x="0" y="0"/>
            <a:chExt cx="19050000" cy="9461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38074" y="404876"/>
              <a:ext cx="18373979" cy="8616823"/>
            </a:xfrm>
            <a:custGeom>
              <a:avLst/>
              <a:gdLst/>
              <a:ahLst/>
              <a:cxnLst/>
              <a:rect r="r" b="b" t="t" l="l"/>
              <a:pathLst>
                <a:path h="8616823" w="18373979">
                  <a:moveTo>
                    <a:pt x="17339945" y="8616823"/>
                  </a:moveTo>
                  <a:lnTo>
                    <a:pt x="1033907" y="8616823"/>
                  </a:lnTo>
                  <a:cubicBezTo>
                    <a:pt x="462915" y="8616823"/>
                    <a:pt x="0" y="8153908"/>
                    <a:pt x="0" y="7582916"/>
                  </a:cubicBezTo>
                  <a:lnTo>
                    <a:pt x="0" y="1033907"/>
                  </a:lnTo>
                  <a:cubicBezTo>
                    <a:pt x="0" y="462915"/>
                    <a:pt x="462915" y="0"/>
                    <a:pt x="1033907" y="0"/>
                  </a:cubicBezTo>
                  <a:lnTo>
                    <a:pt x="17340072" y="0"/>
                  </a:lnTo>
                  <a:cubicBezTo>
                    <a:pt x="17911063" y="0"/>
                    <a:pt x="18373979" y="462915"/>
                    <a:pt x="18373979" y="1033907"/>
                  </a:cubicBezTo>
                  <a:lnTo>
                    <a:pt x="18373979" y="7582916"/>
                  </a:lnTo>
                  <a:cubicBezTo>
                    <a:pt x="18373852" y="8153908"/>
                    <a:pt x="17910938" y="8616823"/>
                    <a:pt x="17339945" y="8616823"/>
                  </a:cubicBezTo>
                  <a:close/>
                </a:path>
              </a:pathLst>
            </a:custGeom>
            <a:blipFill>
              <a:blip r:embed="rId7"/>
              <a:stretch>
                <a:fillRect l="-2425" t="0" r="-242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050000" cy="9461500"/>
            </a:xfrm>
            <a:custGeom>
              <a:avLst/>
              <a:gdLst/>
              <a:ahLst/>
              <a:cxnLst/>
              <a:rect r="r" b="b" t="t" l="l"/>
              <a:pathLst>
                <a:path h="9461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9461500"/>
                  </a:lnTo>
                  <a:lnTo>
                    <a:pt x="0" y="946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1" t="0" r="-41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3252" y="7000633"/>
            <a:ext cx="8604650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Partner with municipalities and schools for awareness drives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6731" y="5494309"/>
            <a:ext cx="8497719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Use IoT-enabled smart bins for waste tracking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6394" y="3429132"/>
            <a:ext cx="9138365" cy="177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localized mini recycling hubs in cities to collect, sort, and process plastic waste efficiently.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3252" y="8626475"/>
            <a:ext cx="8270159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Community buy-back system (earn money/cash for returned plastics)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333754"/>
            <a:ext cx="8769547" cy="257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5"/>
              </a:lnSpc>
            </a:pPr>
            <a:r>
              <a:rPr lang="en-US" sz="9925" spc="-5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Solution  Green Pods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4350" y="3113729"/>
            <a:ext cx="9411605" cy="201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WHAT ARE GREE</a:t>
            </a: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N PODS?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 MOBILE, SELF-CONTAINED UNITS THAT ENABLE COMMUNITIES TO PROCESS PLAS</a:t>
            </a: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TIC WASTE LOCALLY, MAKING RECYCLING ECONOMICALLY VIABLE AND ENVIRONMENTALLY SUSTAINABLE.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29398" y="3456748"/>
            <a:ext cx="3529902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LOCATED WHERE PLASTIC WASTE IS COLLECTED, ELIMINATING EXPENSIVE TRANSPORTATION COST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29398" y="2712994"/>
            <a:ext cx="425295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b="true" sz="2299" i="true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 PLACED AT SOURCE: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29398" y="5571751"/>
            <a:ext cx="3529902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REQUIRES MINIMAL TRAINING TO OPERATE, CREATING LOCAL EMPLOYMENT OPPORTUNITIES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9398" y="5132917"/>
            <a:ext cx="3529902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b="true" sz="2199" i="true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 COMMUNITY OPERATED: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9398" y="7782156"/>
            <a:ext cx="3529902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CREATES VALUABLE PRODUCTS FROM WASTE PLASTIC, PROVIDING INCOME FOR LOCAL COMMUNITIES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29398" y="7343322"/>
            <a:ext cx="3529902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b="true" sz="2199" i="true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 VALUE CREATION 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605457" y="2722519"/>
            <a:ext cx="2595672" cy="1905453"/>
            <a:chOff x="0" y="0"/>
            <a:chExt cx="499333" cy="3665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9333" cy="366555"/>
            </a:xfrm>
            <a:custGeom>
              <a:avLst/>
              <a:gdLst/>
              <a:ahLst/>
              <a:cxnLst/>
              <a:rect r="r" b="b" t="t" l="l"/>
              <a:pathLst>
                <a:path h="366555" w="499333">
                  <a:moveTo>
                    <a:pt x="0" y="0"/>
                  </a:moveTo>
                  <a:lnTo>
                    <a:pt x="499333" y="0"/>
                  </a:lnTo>
                  <a:lnTo>
                    <a:pt x="499333" y="366555"/>
                  </a:lnTo>
                  <a:lnTo>
                    <a:pt x="0" y="366555"/>
                  </a:lnTo>
                  <a:close/>
                </a:path>
              </a:pathLst>
            </a:custGeom>
            <a:blipFill>
              <a:blip r:embed="rId3"/>
              <a:stretch>
                <a:fillRect l="0" t="-76132" r="0" b="-7613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605457" y="1064886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605457" y="5142442"/>
            <a:ext cx="2595672" cy="1695936"/>
            <a:chOff x="0" y="0"/>
            <a:chExt cx="499333" cy="3262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9333" cy="326249"/>
            </a:xfrm>
            <a:custGeom>
              <a:avLst/>
              <a:gdLst/>
              <a:ahLst/>
              <a:cxnLst/>
              <a:rect r="r" b="b" t="t" l="l"/>
              <a:pathLst>
                <a:path h="326249" w="499333">
                  <a:moveTo>
                    <a:pt x="0" y="0"/>
                  </a:moveTo>
                  <a:lnTo>
                    <a:pt x="499333" y="0"/>
                  </a:lnTo>
                  <a:lnTo>
                    <a:pt x="499333" y="326249"/>
                  </a:lnTo>
                  <a:lnTo>
                    <a:pt x="0" y="326249"/>
                  </a:lnTo>
                  <a:close/>
                </a:path>
              </a:pathLst>
            </a:custGeom>
            <a:blipFill>
              <a:blip r:embed="rId6"/>
              <a:stretch>
                <a:fillRect l="-1929" t="0" r="-1929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605457" y="7352847"/>
            <a:ext cx="2595672" cy="1905453"/>
            <a:chOff x="0" y="0"/>
            <a:chExt cx="499333" cy="3665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9333" cy="366555"/>
            </a:xfrm>
            <a:custGeom>
              <a:avLst/>
              <a:gdLst/>
              <a:ahLst/>
              <a:cxnLst/>
              <a:rect r="r" b="b" t="t" l="l"/>
              <a:pathLst>
                <a:path h="366555" w="499333">
                  <a:moveTo>
                    <a:pt x="0" y="0"/>
                  </a:moveTo>
                  <a:lnTo>
                    <a:pt x="499333" y="0"/>
                  </a:lnTo>
                  <a:lnTo>
                    <a:pt x="499333" y="366555"/>
                  </a:lnTo>
                  <a:lnTo>
                    <a:pt x="0" y="366555"/>
                  </a:lnTo>
                  <a:close/>
                </a:path>
              </a:pathLst>
            </a:custGeom>
            <a:blipFill>
              <a:blip r:embed="rId7"/>
              <a:stretch>
                <a:fillRect l="-5091" t="0" r="-509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14350" y="5611944"/>
            <a:ext cx="8115300" cy="4359475"/>
            <a:chOff x="0" y="0"/>
            <a:chExt cx="1842294" cy="9896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42294" cy="989666"/>
            </a:xfrm>
            <a:custGeom>
              <a:avLst/>
              <a:gdLst/>
              <a:ahLst/>
              <a:cxnLst/>
              <a:rect r="r" b="b" t="t" l="l"/>
              <a:pathLst>
                <a:path h="989666" w="1842294">
                  <a:moveTo>
                    <a:pt x="0" y="0"/>
                  </a:moveTo>
                  <a:lnTo>
                    <a:pt x="1842294" y="0"/>
                  </a:lnTo>
                  <a:lnTo>
                    <a:pt x="1842294" y="989666"/>
                  </a:lnTo>
                  <a:lnTo>
                    <a:pt x="0" y="989666"/>
                  </a:lnTo>
                  <a:close/>
                </a:path>
              </a:pathLst>
            </a:custGeom>
            <a:blipFill>
              <a:blip r:embed="rId8"/>
              <a:stretch>
                <a:fillRect l="0" t="-1953" r="0" b="-1953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409687" y="692141"/>
            <a:ext cx="63144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 Pod Features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91924" y="9429981"/>
            <a:ext cx="8696076" cy="62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0"/>
              </a:lnSpc>
            </a:pPr>
            <a:r>
              <a:rPr lang="en-US" sz="18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IoT Enable</a:t>
            </a:r>
            <a:r>
              <a:rPr lang="en-US" b="true" sz="185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Integrated with Industry 4.0 technology for monitoring and optimization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18801" y="7573222"/>
            <a:ext cx="6410436" cy="2185689"/>
            <a:chOff x="0" y="0"/>
            <a:chExt cx="956861" cy="3262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6861" cy="326249"/>
            </a:xfrm>
            <a:custGeom>
              <a:avLst/>
              <a:gdLst/>
              <a:ahLst/>
              <a:cxnLst/>
              <a:rect r="r" b="b" t="t" l="l"/>
              <a:pathLst>
                <a:path h="326249" w="956861">
                  <a:moveTo>
                    <a:pt x="0" y="0"/>
                  </a:moveTo>
                  <a:lnTo>
                    <a:pt x="956861" y="0"/>
                  </a:lnTo>
                  <a:lnTo>
                    <a:pt x="956861" y="326249"/>
                  </a:lnTo>
                  <a:lnTo>
                    <a:pt x="0" y="326249"/>
                  </a:lnTo>
                  <a:close/>
                </a:path>
              </a:pathLst>
            </a:custGeom>
            <a:blipFill>
              <a:blip r:embed="rId3"/>
              <a:stretch>
                <a:fillRect l="-2676" t="0" r="-267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378903" y="4069890"/>
            <a:ext cx="6550333" cy="2436935"/>
            <a:chOff x="0" y="0"/>
            <a:chExt cx="985276" cy="3665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5276" cy="366555"/>
            </a:xfrm>
            <a:custGeom>
              <a:avLst/>
              <a:gdLst/>
              <a:ahLst/>
              <a:cxnLst/>
              <a:rect r="r" b="b" t="t" l="l"/>
              <a:pathLst>
                <a:path h="366555" w="985276">
                  <a:moveTo>
                    <a:pt x="0" y="0"/>
                  </a:moveTo>
                  <a:lnTo>
                    <a:pt x="985276" y="0"/>
                  </a:lnTo>
                  <a:lnTo>
                    <a:pt x="985276" y="366555"/>
                  </a:lnTo>
                  <a:lnTo>
                    <a:pt x="0" y="366555"/>
                  </a:lnTo>
                  <a:close/>
                </a:path>
              </a:pathLst>
            </a:custGeom>
            <a:blipFill>
              <a:blip r:embed="rId4"/>
              <a:stretch>
                <a:fillRect l="0" t="-3025" r="0" b="-302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14350" y="6429443"/>
            <a:ext cx="10600703" cy="3329469"/>
            <a:chOff x="0" y="0"/>
            <a:chExt cx="3150999" cy="9896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50999" cy="989666"/>
            </a:xfrm>
            <a:custGeom>
              <a:avLst/>
              <a:gdLst/>
              <a:ahLst/>
              <a:cxnLst/>
              <a:rect r="r" b="b" t="t" l="l"/>
              <a:pathLst>
                <a:path h="989666" w="3150999">
                  <a:moveTo>
                    <a:pt x="0" y="0"/>
                  </a:moveTo>
                  <a:lnTo>
                    <a:pt x="3150999" y="0"/>
                  </a:lnTo>
                  <a:lnTo>
                    <a:pt x="3150999" y="989666"/>
                  </a:lnTo>
                  <a:lnTo>
                    <a:pt x="0" y="989666"/>
                  </a:lnTo>
                  <a:close/>
                </a:path>
              </a:pathLst>
            </a:custGeom>
            <a:blipFill>
              <a:blip r:embed="rId5"/>
              <a:stretch>
                <a:fillRect l="0" t="-1035" r="0" b="-103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333944" y="1028700"/>
            <a:ext cx="7595293" cy="2674831"/>
          </a:xfrm>
          <a:custGeom>
            <a:avLst/>
            <a:gdLst/>
            <a:ahLst/>
            <a:cxnLst/>
            <a:rect r="r" b="b" t="t" l="l"/>
            <a:pathLst>
              <a:path h="2674831" w="7595293">
                <a:moveTo>
                  <a:pt x="0" y="0"/>
                </a:moveTo>
                <a:lnTo>
                  <a:pt x="7595292" y="0"/>
                </a:lnTo>
                <a:lnTo>
                  <a:pt x="7595292" y="2674831"/>
                </a:lnTo>
                <a:lnTo>
                  <a:pt x="0" y="2674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4350" y="333754"/>
            <a:ext cx="8769547" cy="257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5"/>
              </a:lnSpc>
            </a:pPr>
            <a:r>
              <a:rPr lang="en-US" sz="9925" spc="-5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ECO FRIENDLY PRODUCTS: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350" y="3451168"/>
            <a:ext cx="9411605" cy="241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TO PR</a:t>
            </a: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OVIDE AFFORDABLE, SUSTAINABLE HOUSING SOLUTIONS USING RECYCLED AND GREEN MATERIALS.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WE AIM TO REVOLUTIONIZE CONSTRUCTION IN BANGLADESH BY OFFER</a:t>
            </a: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ING STRONG, ECO-FRIENDLY, AND LOW-COST PRODUCTS, BUILDING A CLEANER AND GREENER FUTURE.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18801" y="6674899"/>
            <a:ext cx="6410436" cy="40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b="true" sz="2456" i="true">
                <a:solidFill>
                  <a:srgbClr val="89E8C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PLASTIC IS PRECIOUS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0064" y="4741644"/>
            <a:ext cx="9192469" cy="4968170"/>
            <a:chOff x="0" y="0"/>
            <a:chExt cx="1804015" cy="97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4015" cy="975000"/>
            </a:xfrm>
            <a:custGeom>
              <a:avLst/>
              <a:gdLst/>
              <a:ahLst/>
              <a:cxnLst/>
              <a:rect r="r" b="b" t="t" l="l"/>
              <a:pathLst>
                <a:path h="975000" w="1804015">
                  <a:moveTo>
                    <a:pt x="0" y="0"/>
                  </a:moveTo>
                  <a:lnTo>
                    <a:pt x="1804015" y="0"/>
                  </a:lnTo>
                  <a:lnTo>
                    <a:pt x="1804015" y="975000"/>
                  </a:lnTo>
                  <a:lnTo>
                    <a:pt x="0" y="975000"/>
                  </a:lnTo>
                  <a:close/>
                </a:path>
              </a:pathLst>
            </a:custGeom>
            <a:blipFill>
              <a:blip r:embed="rId3"/>
              <a:stretch>
                <a:fillRect l="0" t="-7526" r="0" b="-752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198718" y="4741644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713068" y="4463444"/>
            <a:ext cx="7263535" cy="5246370"/>
            <a:chOff x="0" y="0"/>
            <a:chExt cx="1125312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5312" cy="812800"/>
            </a:xfrm>
            <a:custGeom>
              <a:avLst/>
              <a:gdLst/>
              <a:ahLst/>
              <a:cxnLst/>
              <a:rect r="r" b="b" t="t" l="l"/>
              <a:pathLst>
                <a:path h="812800" w="1125312">
                  <a:moveTo>
                    <a:pt x="24515" y="0"/>
                  </a:moveTo>
                  <a:lnTo>
                    <a:pt x="1100797" y="0"/>
                  </a:lnTo>
                  <a:cubicBezTo>
                    <a:pt x="1114336" y="0"/>
                    <a:pt x="1125312" y="10976"/>
                    <a:pt x="1125312" y="24515"/>
                  </a:cubicBezTo>
                  <a:lnTo>
                    <a:pt x="1125312" y="788285"/>
                  </a:lnTo>
                  <a:cubicBezTo>
                    <a:pt x="1125312" y="794787"/>
                    <a:pt x="1122729" y="801022"/>
                    <a:pt x="1118131" y="805620"/>
                  </a:cubicBezTo>
                  <a:cubicBezTo>
                    <a:pt x="1113534" y="810217"/>
                    <a:pt x="1107298" y="812800"/>
                    <a:pt x="1100797" y="812800"/>
                  </a:cubicBezTo>
                  <a:lnTo>
                    <a:pt x="24515" y="812800"/>
                  </a:lnTo>
                  <a:cubicBezTo>
                    <a:pt x="10976" y="812800"/>
                    <a:pt x="0" y="801824"/>
                    <a:pt x="0" y="788285"/>
                  </a:cubicBezTo>
                  <a:lnTo>
                    <a:pt x="0" y="24515"/>
                  </a:lnTo>
                  <a:cubicBezTo>
                    <a:pt x="0" y="10976"/>
                    <a:pt x="10976" y="0"/>
                    <a:pt x="24515" y="0"/>
                  </a:cubicBezTo>
                  <a:close/>
                </a:path>
              </a:pathLst>
            </a:custGeom>
            <a:blipFill>
              <a:blip r:embed="rId6"/>
              <a:stretch>
                <a:fillRect l="-19939" t="0" r="-1993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7548" y="454516"/>
            <a:ext cx="11958255" cy="2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3"/>
              </a:lnSpc>
              <a:spcBef>
                <a:spcPct val="0"/>
              </a:spcBef>
            </a:pPr>
            <a:r>
              <a:rPr lang="en-US" sz="7359" spc="-4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Waste to value through better Waste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70851" y="2610037"/>
            <a:ext cx="9217149" cy="165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b="true" sz="4730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Builds cleaner and healthier urban environments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548" y="3185899"/>
            <a:ext cx="7994422" cy="131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b="true" sz="3751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Kinds of Waste Collection and Converted to Energy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6500" y="638723"/>
            <a:ext cx="12428102" cy="116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0"/>
              </a:lnSpc>
              <a:spcBef>
                <a:spcPct val="0"/>
              </a:spcBef>
            </a:pPr>
            <a:r>
              <a:rPr lang="en-US" sz="6793" spc="-4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Financial &amp; Environmental Impact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92793" y="2067416"/>
            <a:ext cx="12909332" cy="128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sz="2246" i="true" spc="345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“NOW WE EXPLORE BUSINESS OPPORTUNITIES AND STRATEGIES FOR TURNING THIS ‘WASTE’ INTO VALUE THROUGH RECYCLING, CIRCULAR ECONOMY AND INNOVATION.”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160551" y="4040092"/>
            <a:ext cx="10598440" cy="5907370"/>
            <a:chOff x="0" y="0"/>
            <a:chExt cx="2071845" cy="1154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845" cy="1154807"/>
            </a:xfrm>
            <a:custGeom>
              <a:avLst/>
              <a:gdLst/>
              <a:ahLst/>
              <a:cxnLst/>
              <a:rect r="r" b="b" t="t" l="l"/>
              <a:pathLst>
                <a:path h="1154807" w="2071845">
                  <a:moveTo>
                    <a:pt x="0" y="0"/>
                  </a:moveTo>
                  <a:lnTo>
                    <a:pt x="2071845" y="0"/>
                  </a:lnTo>
                  <a:lnTo>
                    <a:pt x="2071845" y="1154807"/>
                  </a:lnTo>
                  <a:lnTo>
                    <a:pt x="0" y="1154807"/>
                  </a:lnTo>
                  <a:close/>
                </a:path>
              </a:pathLst>
            </a:custGeom>
            <a:blipFill>
              <a:blip r:embed="rId3"/>
              <a:stretch>
                <a:fillRect l="0" t="-2518" r="0" b="-251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179205" y="1904276"/>
            <a:ext cx="829166" cy="829166"/>
          </a:xfrm>
          <a:custGeom>
            <a:avLst/>
            <a:gdLst/>
            <a:ahLst/>
            <a:cxnLst/>
            <a:rect r="r" b="b" t="t" l="l"/>
            <a:pathLst>
              <a:path h="829166" w="829166">
                <a:moveTo>
                  <a:pt x="0" y="0"/>
                </a:moveTo>
                <a:lnTo>
                  <a:pt x="829167" y="0"/>
                </a:lnTo>
                <a:lnTo>
                  <a:pt x="829167" y="829166"/>
                </a:lnTo>
                <a:lnTo>
                  <a:pt x="0" y="82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026" y="5086350"/>
            <a:ext cx="7133526" cy="117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from recycled product sales.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26" y="3610057"/>
            <a:ext cx="6903462" cy="117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 setup cost compared to large plants.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26" y="6562004"/>
            <a:ext cx="7133526" cy="117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Reduces municipal waste burden.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26" y="8043909"/>
            <a:ext cx="7133526" cy="237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Supports SDG 11 (Sustainable Cities) &amp; SDG 13 (Climate Action).</a:t>
            </a:r>
          </a:p>
          <a:p>
            <a:pPr algn="l">
              <a:lnSpc>
                <a:spcPts val="4799"/>
              </a:lnSpc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DAG30fRvWso</dc:identifier>
  <dcterms:modified xsi:type="dcterms:W3CDTF">2011-08-01T06:04:30Z</dcterms:modified>
  <cp:revision>1</cp:revision>
  <dc:title>Waste Well Plastic Recyli</dc:title>
</cp:coreProperties>
</file>